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787640" y="5236464"/>
            <a:ext cx="1232916" cy="61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79721" y="564007"/>
            <a:ext cx="384556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39" y="1555661"/>
            <a:ext cx="8072120" cy="3989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findia.gov.in/" TargetMode="External"/><Relationship Id="rId2" Type="http://schemas.openxmlformats.org/officeDocument/2006/relationships/hyperlink" Target="http://www.indiapost.gov.in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hyperlink" Target="http://www.irctc.co.i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2585669"/>
            <a:ext cx="5146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Introduction </a:t>
            </a:r>
            <a:r>
              <a:rPr spc="-20" dirty="0"/>
              <a:t>to </a:t>
            </a:r>
            <a:r>
              <a:rPr spc="-40" dirty="0"/>
              <a:t>IT-ITeS</a:t>
            </a:r>
            <a:r>
              <a:rPr spc="20" dirty="0"/>
              <a:t> </a:t>
            </a:r>
            <a:r>
              <a:rPr spc="-10" dirty="0"/>
              <a:t>Industry</a:t>
            </a:r>
          </a:p>
        </p:txBody>
      </p:sp>
      <p:sp>
        <p:nvSpPr>
          <p:cNvPr id="3" name="object 3"/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68573" y="3826278"/>
            <a:ext cx="3009900" cy="93980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95"/>
              </a:spcBef>
            </a:pPr>
            <a:r>
              <a:rPr sz="2500" spc="-5" dirty="0">
                <a:latin typeface="Carlito"/>
                <a:cs typeface="Carlito"/>
              </a:rPr>
              <a:t>Class IX , Ch-1( IT</a:t>
            </a:r>
            <a:r>
              <a:rPr sz="2500" spc="-45" dirty="0">
                <a:latin typeface="Carlito"/>
                <a:cs typeface="Carlito"/>
              </a:rPr>
              <a:t> </a:t>
            </a:r>
            <a:r>
              <a:rPr sz="2500" spc="-10" dirty="0">
                <a:latin typeface="Carlito"/>
                <a:cs typeface="Carlito"/>
              </a:rPr>
              <a:t>#402)</a:t>
            </a:r>
            <a:endParaRPr sz="25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sz="2500" spc="-10" dirty="0">
                <a:latin typeface="Carlito"/>
                <a:cs typeface="Carlito"/>
              </a:rPr>
              <a:t>Period </a:t>
            </a:r>
            <a:r>
              <a:rPr sz="2500" spc="-5" dirty="0">
                <a:latin typeface="Carlito"/>
                <a:cs typeface="Carlito"/>
              </a:rPr>
              <a:t>6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492543"/>
            <a:ext cx="9143999" cy="1362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2488823"/>
            <a:ext cx="7007859" cy="142748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sz="40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4000" b="1" spc="-5" dirty="0">
                <a:latin typeface="Arial"/>
                <a:cs typeface="Arial"/>
              </a:rPr>
              <a:t>ODM </a:t>
            </a:r>
            <a:r>
              <a:rPr sz="4000" b="1" spc="-35" dirty="0">
                <a:latin typeface="Arial"/>
                <a:cs typeface="Arial"/>
              </a:rPr>
              <a:t>EDUCATIONAL </a:t>
            </a:r>
            <a:r>
              <a:rPr sz="4000" b="1" spc="-5" dirty="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8543470E-6A0A-9D4D-E696-9F454861BD3E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4589" y="564007"/>
            <a:ext cx="42767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Exercise </a:t>
            </a:r>
            <a:r>
              <a:rPr spc="-5" dirty="0"/>
              <a:t>Question</a:t>
            </a:r>
            <a:r>
              <a:rPr spc="-70" dirty="0"/>
              <a:t> </a:t>
            </a:r>
            <a:r>
              <a:rPr spc="-5" dirty="0"/>
              <a:t>Answer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023670"/>
            <a:ext cx="7421880" cy="37306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480"/>
              </a:spcBef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Short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answer questions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(50</a:t>
            </a:r>
            <a:r>
              <a:rPr sz="1800" b="1" spc="-8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words)</a:t>
            </a:r>
            <a:endParaRPr sz="18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465"/>
              </a:spcBef>
              <a:buAutoNum type="arabicPeriod"/>
              <a:tabLst>
                <a:tab pos="288290" algn="l"/>
              </a:tabLst>
            </a:pP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do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you understand by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term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IT and</a:t>
            </a:r>
            <a:r>
              <a:rPr sz="2200" spc="9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45" dirty="0">
                <a:solidFill>
                  <a:srgbClr val="221F1F"/>
                </a:solidFill>
                <a:latin typeface="Carlito"/>
                <a:cs typeface="Carlito"/>
              </a:rPr>
              <a:t>ITeS?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</a:tabLst>
            </a:pP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What are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pros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cons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using</a:t>
            </a:r>
            <a:r>
              <a:rPr sz="2200" spc="4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dirty="0">
                <a:solidFill>
                  <a:srgbClr val="221F1F"/>
                </a:solidFill>
                <a:latin typeface="Carlito"/>
                <a:cs typeface="Carlito"/>
              </a:rPr>
              <a:t>ICT?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5"/>
              </a:spcBef>
              <a:buAutoNum type="arabicPeriod"/>
              <a:tabLst>
                <a:tab pos="288290" algn="l"/>
              </a:tabLst>
            </a:pP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What precautions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required </a:t>
            </a:r>
            <a:r>
              <a:rPr sz="2200" spc="-2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ensure that </a:t>
            </a:r>
            <a:r>
              <a:rPr sz="2200" dirty="0">
                <a:solidFill>
                  <a:srgbClr val="221F1F"/>
                </a:solidFill>
                <a:latin typeface="Carlito"/>
                <a:cs typeface="Carlito"/>
              </a:rPr>
              <a:t>ICT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is</a:t>
            </a:r>
            <a:r>
              <a:rPr sz="2200" spc="13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20" dirty="0">
                <a:solidFill>
                  <a:srgbClr val="221F1F"/>
                </a:solidFill>
                <a:latin typeface="Carlito"/>
                <a:cs typeface="Carlito"/>
              </a:rPr>
              <a:t>safe?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</a:tabLst>
            </a:pP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What are the </a:t>
            </a:r>
            <a:r>
              <a:rPr sz="2200" spc="-20" dirty="0">
                <a:solidFill>
                  <a:srgbClr val="221F1F"/>
                </a:solidFill>
                <a:latin typeface="Carlito"/>
                <a:cs typeface="Carlito"/>
              </a:rPr>
              <a:t>four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main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sub-sectors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IT-BPM</a:t>
            </a:r>
            <a:r>
              <a:rPr sz="2200" spc="9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industry?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</a:tabLst>
            </a:pP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Give examples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of IT in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everyday</a:t>
            </a:r>
            <a:r>
              <a:rPr sz="2200" spc="9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life.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</a:tabLst>
            </a:pP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How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is IT used in</a:t>
            </a:r>
            <a:r>
              <a:rPr sz="22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libraries?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  <a:tab pos="6233160" algn="l"/>
              </a:tabLst>
            </a:pP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What are the various processes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of</a:t>
            </a:r>
            <a:r>
              <a:rPr sz="2200" spc="1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education</a:t>
            </a:r>
            <a:r>
              <a:rPr sz="22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where	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IT is</a:t>
            </a:r>
            <a:r>
              <a:rPr sz="2200" spc="-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used?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</a:tabLst>
            </a:pP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software </a:t>
            </a: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digital</a:t>
            </a:r>
            <a:r>
              <a:rPr sz="22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communication?</a:t>
            </a:r>
            <a:endParaRPr sz="2200" dirty="0">
              <a:latin typeface="Carlito"/>
              <a:cs typeface="Carlito"/>
            </a:endParaRPr>
          </a:p>
          <a:p>
            <a:pPr marL="287655" indent="-275590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288290" algn="l"/>
              </a:tabLst>
            </a:pPr>
            <a:r>
              <a:rPr sz="22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purpose is IT used </a:t>
            </a:r>
            <a:r>
              <a:rPr sz="2200" spc="-10" dirty="0">
                <a:solidFill>
                  <a:srgbClr val="221F1F"/>
                </a:solidFill>
                <a:latin typeface="Carlito"/>
                <a:cs typeface="Carlito"/>
              </a:rPr>
              <a:t>in</a:t>
            </a:r>
            <a:r>
              <a:rPr sz="2200" spc="1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200" spc="-5" dirty="0">
                <a:solidFill>
                  <a:srgbClr val="221F1F"/>
                </a:solidFill>
                <a:latin typeface="Carlito"/>
                <a:cs typeface="Carlito"/>
              </a:rPr>
              <a:t>business?</a:t>
            </a:r>
            <a:endParaRPr sz="2200" dirty="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DAC37B04-477A-55A8-9542-49001597AF4B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66113"/>
            <a:ext cx="7840345" cy="16960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0525" indent="-378460">
              <a:lnSpc>
                <a:spcPts val="2185"/>
              </a:lnSpc>
              <a:spcBef>
                <a:spcPts val="105"/>
              </a:spcBef>
              <a:buAutoNum type="arabicPeriod" startAt="10"/>
              <a:tabLst>
                <a:tab pos="391160" algn="l"/>
              </a:tabLst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prominent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areas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where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 is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science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 and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ts val="2120"/>
              </a:lnSpc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engineering?</a:t>
            </a:r>
            <a:endParaRPr sz="2000">
              <a:latin typeface="Carlito"/>
              <a:cs typeface="Carlito"/>
            </a:endParaRPr>
          </a:p>
          <a:p>
            <a:pPr marL="389890" indent="-377825">
              <a:lnSpc>
                <a:spcPts val="2270"/>
              </a:lnSpc>
              <a:buAutoNum type="arabicPeriod" startAt="11"/>
              <a:tabLst>
                <a:tab pos="390525" algn="l"/>
              </a:tabLst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List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various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uses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 in a banking</a:t>
            </a:r>
            <a:r>
              <a:rPr sz="2000" spc="-4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system.</a:t>
            </a:r>
            <a:endParaRPr sz="2000">
              <a:latin typeface="Carlito"/>
              <a:cs typeface="Carlito"/>
            </a:endParaRPr>
          </a:p>
          <a:p>
            <a:pPr marL="389890" indent="-377825">
              <a:lnSpc>
                <a:spcPts val="2270"/>
              </a:lnSpc>
              <a:buAutoNum type="arabicPeriod" startAt="11"/>
              <a:tabLst>
                <a:tab pos="390525" algn="l"/>
              </a:tabLst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different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areas of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healthcare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where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 is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used?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2000" spc="3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how?</a:t>
            </a:r>
            <a:endParaRPr sz="2000">
              <a:latin typeface="Carlito"/>
              <a:cs typeface="Carlito"/>
            </a:endParaRPr>
          </a:p>
          <a:p>
            <a:pPr marL="389890" indent="-377825">
              <a:lnSpc>
                <a:spcPts val="2120"/>
              </a:lnSpc>
              <a:buAutoNum type="arabicPeriod" startAt="11"/>
              <a:tabLst>
                <a:tab pos="390525" algn="l"/>
              </a:tabLst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List any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5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websites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Indian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government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provide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 enabled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ts val="2185"/>
              </a:lnSpc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services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r>
              <a:rPr sz="2000" spc="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people.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FD2E0A1-00A0-ECA4-89DE-BF598A0E457D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9182" y="564007"/>
            <a:ext cx="394589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Advantages(pros) </a:t>
            </a:r>
            <a:r>
              <a:rPr spc="-5" dirty="0"/>
              <a:t>of</a:t>
            </a:r>
            <a:r>
              <a:rPr spc="-15" dirty="0"/>
              <a:t> </a:t>
            </a:r>
            <a:r>
              <a:rPr dirty="0"/>
              <a:t>ICT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4805"/>
            <a:ext cx="6704330" cy="325818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85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Enhanced the modes of</a:t>
            </a:r>
            <a:r>
              <a:rPr sz="2000" spc="-10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communication.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b="1" spc="-5" dirty="0">
                <a:solidFill>
                  <a:srgbClr val="212121"/>
                </a:solidFill>
                <a:latin typeface="Arial"/>
                <a:cs typeface="Arial"/>
              </a:rPr>
              <a:t>Cost</a:t>
            </a:r>
            <a:r>
              <a:rPr sz="2000" spc="-5" dirty="0">
                <a:solidFill>
                  <a:srgbClr val="212121"/>
                </a:solidFill>
                <a:latin typeface="Arial"/>
                <a:cs typeface="Arial"/>
              </a:rPr>
              <a:t>-efficient.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Paperless: Eliminate the usage of </a:t>
            </a:r>
            <a:r>
              <a:rPr sz="2000" spc="-15" dirty="0">
                <a:solidFill>
                  <a:srgbClr val="212121"/>
                </a:solidFill>
                <a:latin typeface="Arial"/>
                <a:cs typeface="Arial"/>
              </a:rPr>
              <a:t>paper.</a:t>
            </a:r>
            <a:r>
              <a:rPr sz="2000" spc="-1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212121"/>
                </a:solidFill>
                <a:latin typeface="Arial"/>
                <a:cs typeface="Arial"/>
              </a:rPr>
              <a:t>...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Better teaching and learning</a:t>
            </a:r>
            <a:r>
              <a:rPr sz="2000" spc="-9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methods.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Enhanced data and information</a:t>
            </a:r>
            <a:r>
              <a:rPr sz="2000" spc="-10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212121"/>
                </a:solidFill>
                <a:latin typeface="Arial"/>
                <a:cs typeface="Arial"/>
              </a:rPr>
              <a:t>security.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Minimize </a:t>
            </a:r>
            <a:r>
              <a:rPr sz="2000" b="1" dirty="0">
                <a:solidFill>
                  <a:srgbClr val="212121"/>
                </a:solidFill>
                <a:latin typeface="Arial"/>
                <a:cs typeface="Arial"/>
              </a:rPr>
              <a:t>cost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and save</a:t>
            </a:r>
            <a:r>
              <a:rPr sz="2000" spc="-7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time.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Easy student</a:t>
            </a:r>
            <a:r>
              <a:rPr sz="2000" spc="-6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management.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12121"/>
                </a:solidFill>
                <a:latin typeface="Arial"/>
                <a:cs typeface="Arial"/>
              </a:rPr>
              <a:t>Automatic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solutions to manual paper-based process</a:t>
            </a:r>
            <a:r>
              <a:rPr sz="2000" spc="-1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procedures.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CA594C9-ABFE-BE06-CA99-5A38678739EA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0389" y="564007"/>
            <a:ext cx="444119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Disadvantages(cons) </a:t>
            </a:r>
            <a:r>
              <a:rPr spc="-5" dirty="0"/>
              <a:t>of</a:t>
            </a:r>
            <a:r>
              <a:rPr spc="-40" dirty="0"/>
              <a:t> </a:t>
            </a:r>
            <a:r>
              <a:rPr dirty="0"/>
              <a:t>ICT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8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dirty="0"/>
              <a:t>Misleading and misguiding</a:t>
            </a:r>
            <a:r>
              <a:rPr spc="-20" dirty="0"/>
              <a:t> </a:t>
            </a:r>
            <a:r>
              <a:rPr spc="-10" dirty="0"/>
              <a:t>information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dirty="0"/>
              <a:t>Risk </a:t>
            </a:r>
            <a:r>
              <a:rPr spc="-5" dirty="0"/>
              <a:t>of </a:t>
            </a:r>
            <a:r>
              <a:rPr dirty="0"/>
              <a:t>cyber </a:t>
            </a:r>
            <a:r>
              <a:rPr spc="-15" dirty="0"/>
              <a:t>attacks </a:t>
            </a:r>
            <a:r>
              <a:rPr dirty="0"/>
              <a:t>and</a:t>
            </a:r>
            <a:r>
              <a:rPr spc="10" dirty="0"/>
              <a:t> </a:t>
            </a:r>
            <a:r>
              <a:rPr spc="-5" dirty="0"/>
              <a:t>hacks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dirty="0"/>
              <a:t>A </a:t>
            </a:r>
            <a:r>
              <a:rPr spc="-5" dirty="0"/>
              <a:t>risk </a:t>
            </a:r>
            <a:r>
              <a:rPr spc="-15" dirty="0"/>
              <a:t>to </a:t>
            </a:r>
            <a:r>
              <a:rPr dirty="0"/>
              <a:t>the </a:t>
            </a:r>
            <a:r>
              <a:rPr spc="-5" dirty="0"/>
              <a:t>traditional book </a:t>
            </a:r>
            <a:r>
              <a:rPr dirty="0"/>
              <a:t>and </a:t>
            </a:r>
            <a:r>
              <a:rPr spc="-5" dirty="0"/>
              <a:t>handwriting</a:t>
            </a:r>
            <a:r>
              <a:rPr spc="10" dirty="0"/>
              <a:t> </a:t>
            </a:r>
            <a:r>
              <a:rPr spc="-5" dirty="0"/>
              <a:t>methods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pc="-5" dirty="0"/>
              <a:t>Implementing </a:t>
            </a:r>
            <a:r>
              <a:rPr spc="-15" dirty="0"/>
              <a:t>computers </a:t>
            </a:r>
            <a:r>
              <a:rPr spc="5" dirty="0"/>
              <a:t>and </a:t>
            </a:r>
            <a:r>
              <a:rPr dirty="0"/>
              <a:t>the </a:t>
            </a:r>
            <a:r>
              <a:rPr spc="-10" dirty="0"/>
              <a:t>internet </a:t>
            </a:r>
            <a:r>
              <a:rPr spc="-15" dirty="0"/>
              <a:t>for </a:t>
            </a:r>
            <a:r>
              <a:rPr spc="-5" dirty="0"/>
              <a:t>ICT replace </a:t>
            </a:r>
            <a:r>
              <a:rPr dirty="0"/>
              <a:t>the</a:t>
            </a:r>
            <a:r>
              <a:rPr spc="350" dirty="0"/>
              <a:t> </a:t>
            </a:r>
            <a:r>
              <a:rPr spc="-15" dirty="0"/>
              <a:t>convention</a:t>
            </a:r>
          </a:p>
          <a:p>
            <a:pPr marL="355600">
              <a:lnSpc>
                <a:spcPct val="100000"/>
              </a:lnSpc>
            </a:pPr>
            <a:r>
              <a:rPr spc="-5" dirty="0"/>
              <a:t>education</a:t>
            </a:r>
            <a:r>
              <a:rPr spc="-20" dirty="0"/>
              <a:t> </a:t>
            </a:r>
            <a:r>
              <a:rPr dirty="0"/>
              <a:t>curriculums</a:t>
            </a:r>
          </a:p>
          <a:p>
            <a:pPr marL="355600" indent="-343535">
              <a:lnSpc>
                <a:spcPct val="100000"/>
              </a:lnSpc>
              <a:spcBef>
                <a:spcPts val="484"/>
              </a:spcBef>
              <a:buAutoNum type="arabicPeriod" startAt="5"/>
              <a:tabLst>
                <a:tab pos="355600" algn="l"/>
                <a:tab pos="356235" algn="l"/>
              </a:tabLst>
            </a:pPr>
            <a:r>
              <a:rPr dirty="0"/>
              <a:t>Managing </a:t>
            </a:r>
            <a:r>
              <a:rPr spc="-10" dirty="0"/>
              <a:t>courses </a:t>
            </a:r>
            <a:r>
              <a:rPr spc="-5" dirty="0"/>
              <a:t>online is</a:t>
            </a:r>
            <a:r>
              <a:rPr dirty="0"/>
              <a:t> </a:t>
            </a:r>
            <a:r>
              <a:rPr spc="-10" dirty="0"/>
              <a:t>difficult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 startAt="5"/>
              <a:tabLst>
                <a:tab pos="355600" algn="l"/>
                <a:tab pos="356235" algn="l"/>
              </a:tabLst>
            </a:pPr>
            <a:r>
              <a:rPr dirty="0"/>
              <a:t>Misuse </a:t>
            </a:r>
            <a:r>
              <a:rPr spc="-5" dirty="0"/>
              <a:t>of</a:t>
            </a:r>
            <a:r>
              <a:rPr spc="-10" dirty="0"/>
              <a:t> </a:t>
            </a:r>
            <a:r>
              <a:rPr spc="-5" dirty="0"/>
              <a:t>technology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 startAt="5"/>
              <a:tabLst>
                <a:tab pos="355600" algn="l"/>
                <a:tab pos="356235" algn="l"/>
              </a:tabLst>
            </a:pPr>
            <a:r>
              <a:rPr dirty="0"/>
              <a:t>Not accessible</a:t>
            </a:r>
            <a:r>
              <a:rPr spc="-10" dirty="0"/>
              <a:t> </a:t>
            </a:r>
            <a:r>
              <a:rPr spc="-5" dirty="0"/>
              <a:t>everywhere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 startAt="5"/>
              <a:tabLst>
                <a:tab pos="355600" algn="l"/>
                <a:tab pos="356235" algn="l"/>
              </a:tabLst>
            </a:pPr>
            <a:r>
              <a:rPr spc="-30" dirty="0"/>
              <a:t>Teachers </a:t>
            </a:r>
            <a:r>
              <a:rPr spc="-10" dirty="0"/>
              <a:t>require experience </a:t>
            </a:r>
            <a:r>
              <a:rPr spc="-15" dirty="0"/>
              <a:t>to </a:t>
            </a:r>
            <a:r>
              <a:rPr spc="-5" dirty="0"/>
              <a:t>handle</a:t>
            </a:r>
            <a:r>
              <a:rPr spc="70" dirty="0"/>
              <a:t> </a:t>
            </a:r>
            <a:r>
              <a:rPr dirty="0"/>
              <a:t>ICT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 startAt="5"/>
              <a:tabLst>
                <a:tab pos="355600" algn="l"/>
                <a:tab pos="356235" algn="l"/>
              </a:tabLst>
            </a:pPr>
            <a:r>
              <a:rPr spc="-5" dirty="0"/>
              <a:t>implementing </a:t>
            </a:r>
            <a:r>
              <a:rPr spc="-10" dirty="0"/>
              <a:t>computers </a:t>
            </a:r>
            <a:r>
              <a:rPr dirty="0"/>
              <a:t>and the </a:t>
            </a:r>
            <a:r>
              <a:rPr spc="-10" dirty="0"/>
              <a:t>internet </a:t>
            </a:r>
            <a:r>
              <a:rPr spc="-5" dirty="0"/>
              <a:t>is</a:t>
            </a:r>
            <a:r>
              <a:rPr spc="55" dirty="0"/>
              <a:t> </a:t>
            </a:r>
            <a:r>
              <a:rPr spc="-10" dirty="0"/>
              <a:t>expensive</a:t>
            </a: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AutoNum type="arabicPeriod" startAt="5"/>
              <a:tabLst>
                <a:tab pos="356235" algn="l"/>
              </a:tabLst>
            </a:pPr>
            <a:r>
              <a:rPr spc="-15" dirty="0"/>
              <a:t>Few </a:t>
            </a:r>
            <a:r>
              <a:rPr spc="-10" dirty="0"/>
              <a:t>believe </a:t>
            </a:r>
            <a:r>
              <a:rPr spc="-5" dirty="0"/>
              <a:t>that </a:t>
            </a:r>
            <a:r>
              <a:rPr spc="-10" dirty="0"/>
              <a:t>computers </a:t>
            </a:r>
            <a:r>
              <a:rPr spc="-5" dirty="0"/>
              <a:t>can limit</a:t>
            </a:r>
            <a:r>
              <a:rPr spc="70" dirty="0"/>
              <a:t> </a:t>
            </a:r>
            <a:r>
              <a:rPr spc="-5" dirty="0"/>
              <a:t>imagination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E57BF01-7C43-55F9-9072-2EA042D59B78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20166"/>
            <a:ext cx="7879105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29510" marR="5080" indent="-2417445">
              <a:lnSpc>
                <a:spcPct val="100000"/>
              </a:lnSpc>
              <a:spcBef>
                <a:spcPts val="100"/>
              </a:spcBef>
              <a:tabLst>
                <a:tab pos="3226435" algn="l"/>
              </a:tabLst>
            </a:pPr>
            <a:r>
              <a:rPr spc="-5" dirty="0"/>
              <a:t>What </a:t>
            </a:r>
            <a:r>
              <a:rPr spc="-10" dirty="0"/>
              <a:t>precautions are required </a:t>
            </a:r>
            <a:r>
              <a:rPr spc="-25" dirty="0"/>
              <a:t>to </a:t>
            </a:r>
            <a:r>
              <a:rPr spc="-10" dirty="0"/>
              <a:t>ensure</a:t>
            </a:r>
            <a:br>
              <a:rPr lang="en-IN" spc="-10" dirty="0"/>
            </a:br>
            <a:r>
              <a:rPr spc="-10" dirty="0"/>
              <a:t> that  </a:t>
            </a:r>
            <a:r>
              <a:rPr dirty="0"/>
              <a:t>ICT</a:t>
            </a:r>
            <a:r>
              <a:rPr lang="en-IN" dirty="0"/>
              <a:t> </a:t>
            </a:r>
            <a:r>
              <a:rPr spc="-5" dirty="0"/>
              <a:t>use </a:t>
            </a:r>
            <a:r>
              <a:rPr dirty="0"/>
              <a:t>is</a:t>
            </a:r>
            <a:r>
              <a:rPr spc="-10" dirty="0"/>
              <a:t> </a:t>
            </a:r>
            <a:r>
              <a:rPr spc="-25" dirty="0"/>
              <a:t>safe?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55661"/>
            <a:ext cx="7682230" cy="405066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2000" dirty="0">
                <a:latin typeface="Carlito"/>
                <a:cs typeface="Carlito"/>
              </a:rPr>
              <a:t>. </a:t>
            </a:r>
            <a:r>
              <a:rPr sz="2000" spc="-10" dirty="0">
                <a:latin typeface="Carlito"/>
                <a:cs typeface="Carlito"/>
              </a:rPr>
              <a:t>Install protective software </a:t>
            </a:r>
            <a:r>
              <a:rPr sz="2000" dirty="0">
                <a:latin typeface="Carlito"/>
                <a:cs typeface="Carlito"/>
              </a:rPr>
              <a:t>: </a:t>
            </a:r>
            <a:r>
              <a:rPr sz="2000" spc="-10" dirty="0">
                <a:latin typeface="Carlito"/>
                <a:cs typeface="Carlito"/>
              </a:rPr>
              <a:t>Install </a:t>
            </a:r>
            <a:r>
              <a:rPr sz="2000" spc="-5" dirty="0">
                <a:latin typeface="Carlito"/>
                <a:cs typeface="Carlito"/>
              </a:rPr>
              <a:t>Antivirus which can help </a:t>
            </a:r>
            <a:r>
              <a:rPr sz="2000" spc="-10" dirty="0">
                <a:latin typeface="Carlito"/>
                <a:cs typeface="Carlito"/>
              </a:rPr>
              <a:t>to </a:t>
            </a:r>
            <a:r>
              <a:rPr sz="2000" spc="-5" dirty="0">
                <a:latin typeface="Carlito"/>
                <a:cs typeface="Carlito"/>
              </a:rPr>
              <a:t>reduce</a:t>
            </a:r>
            <a:r>
              <a:rPr sz="2000" spc="85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any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Carlito"/>
                <a:cs typeface="Carlito"/>
              </a:rPr>
              <a:t>damage </a:t>
            </a:r>
            <a:r>
              <a:rPr sz="2000" spc="-15" dirty="0">
                <a:latin typeface="Carlito"/>
                <a:cs typeface="Carlito"/>
              </a:rPr>
              <a:t>to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10" dirty="0">
                <a:latin typeface="Carlito"/>
                <a:cs typeface="Carlito"/>
              </a:rPr>
              <a:t>data present </a:t>
            </a:r>
            <a:r>
              <a:rPr sz="2000" dirty="0">
                <a:latin typeface="Carlito"/>
                <a:cs typeface="Carlito"/>
              </a:rPr>
              <a:t>in the </a:t>
            </a:r>
            <a:r>
              <a:rPr sz="2000" spc="-5" dirty="0">
                <a:latin typeface="Carlito"/>
                <a:cs typeface="Carlito"/>
              </a:rPr>
              <a:t>computer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15" dirty="0">
                <a:latin typeface="Carlito"/>
                <a:cs typeface="Carlito"/>
              </a:rPr>
              <a:t>keep </a:t>
            </a:r>
            <a:r>
              <a:rPr sz="2000" dirty="0">
                <a:latin typeface="Carlito"/>
                <a:cs typeface="Carlito"/>
              </a:rPr>
              <a:t>it</a:t>
            </a:r>
            <a:r>
              <a:rPr sz="2000" spc="20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updated.</a:t>
            </a:r>
            <a:endParaRPr sz="2000">
              <a:latin typeface="Carlito"/>
              <a:cs typeface="Carlito"/>
            </a:endParaRPr>
          </a:p>
          <a:p>
            <a:pPr marL="263525" indent="-251460">
              <a:lnSpc>
                <a:spcPct val="100000"/>
              </a:lnSpc>
              <a:spcBef>
                <a:spcPts val="480"/>
              </a:spcBef>
              <a:buAutoNum type="arabicPeriod" startAt="2"/>
              <a:tabLst>
                <a:tab pos="264160" algn="l"/>
              </a:tabLst>
            </a:pPr>
            <a:r>
              <a:rPr sz="2000" spc="-5" dirty="0">
                <a:latin typeface="Carlito"/>
                <a:cs typeface="Carlito"/>
              </a:rPr>
              <a:t>Choose </a:t>
            </a:r>
            <a:r>
              <a:rPr sz="2000" spc="-15" dirty="0">
                <a:latin typeface="Carlito"/>
                <a:cs typeface="Carlito"/>
              </a:rPr>
              <a:t>strong</a:t>
            </a:r>
            <a:r>
              <a:rPr sz="2000" spc="-30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passwords:</a:t>
            </a:r>
            <a:endParaRPr sz="2000">
              <a:latin typeface="Carlito"/>
              <a:cs typeface="Carlito"/>
            </a:endParaRPr>
          </a:p>
          <a:p>
            <a:pPr marL="12700" marR="600075">
              <a:lnSpc>
                <a:spcPts val="2880"/>
              </a:lnSpc>
              <a:spcBef>
                <a:spcPts val="175"/>
              </a:spcBef>
            </a:pPr>
            <a:r>
              <a:rPr sz="2000" spc="-10" dirty="0">
                <a:latin typeface="Carlito"/>
                <a:cs typeface="Carlito"/>
              </a:rPr>
              <a:t>Strong passwords </a:t>
            </a:r>
            <a:r>
              <a:rPr sz="2000" dirty="0">
                <a:latin typeface="Carlito"/>
                <a:cs typeface="Carlito"/>
              </a:rPr>
              <a:t>use a </a:t>
            </a:r>
            <a:r>
              <a:rPr sz="2000" spc="-5" dirty="0">
                <a:latin typeface="Carlito"/>
                <a:cs typeface="Carlito"/>
              </a:rPr>
              <a:t>combination of </a:t>
            </a:r>
            <a:r>
              <a:rPr sz="2000" spc="-15" dirty="0">
                <a:latin typeface="Carlito"/>
                <a:cs typeface="Carlito"/>
              </a:rPr>
              <a:t>letters, </a:t>
            </a:r>
            <a:r>
              <a:rPr sz="2000" spc="-5" dirty="0">
                <a:latin typeface="Carlito"/>
                <a:cs typeface="Carlito"/>
              </a:rPr>
              <a:t>numbers,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5" dirty="0">
                <a:latin typeface="Carlito"/>
                <a:cs typeface="Carlito"/>
              </a:rPr>
              <a:t>special  </a:t>
            </a:r>
            <a:r>
              <a:rPr sz="2000" spc="-10" dirty="0">
                <a:latin typeface="Carlito"/>
                <a:cs typeface="Carlito"/>
              </a:rPr>
              <a:t>characters.</a:t>
            </a:r>
            <a:endParaRPr sz="2000">
              <a:latin typeface="Carlito"/>
              <a:cs typeface="Carlito"/>
            </a:endParaRPr>
          </a:p>
          <a:p>
            <a:pPr marL="263525" indent="-251460">
              <a:lnSpc>
                <a:spcPct val="100000"/>
              </a:lnSpc>
              <a:spcBef>
                <a:spcPts val="309"/>
              </a:spcBef>
              <a:buAutoNum type="arabicPeriod" startAt="3"/>
              <a:tabLst>
                <a:tab pos="264160" algn="l"/>
              </a:tabLst>
            </a:pPr>
            <a:r>
              <a:rPr sz="2000" dirty="0">
                <a:latin typeface="Carlito"/>
                <a:cs typeface="Carlito"/>
              </a:rPr>
              <a:t>Back </a:t>
            </a:r>
            <a:r>
              <a:rPr sz="2000" spc="-5" dirty="0">
                <a:latin typeface="Carlito"/>
                <a:cs typeface="Carlito"/>
              </a:rPr>
              <a:t>up on </a:t>
            </a:r>
            <a:r>
              <a:rPr sz="2000" dirty="0">
                <a:latin typeface="Carlito"/>
                <a:cs typeface="Carlito"/>
              </a:rPr>
              <a:t>a </a:t>
            </a:r>
            <a:r>
              <a:rPr sz="2000" spc="-5" dirty="0">
                <a:latin typeface="Carlito"/>
                <a:cs typeface="Carlito"/>
              </a:rPr>
              <a:t>regular</a:t>
            </a:r>
            <a:r>
              <a:rPr sz="2000" spc="-5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basis.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Carlito"/>
                <a:cs typeface="Carlito"/>
              </a:rPr>
              <a:t>Routine </a:t>
            </a:r>
            <a:r>
              <a:rPr sz="2000" spc="-5" dirty="0">
                <a:latin typeface="Carlito"/>
                <a:cs typeface="Carlito"/>
              </a:rPr>
              <a:t>backups on </a:t>
            </a:r>
            <a:r>
              <a:rPr sz="2000" spc="-10" dirty="0">
                <a:latin typeface="Carlito"/>
                <a:cs typeface="Carlito"/>
              </a:rPr>
              <a:t>Hard disks </a:t>
            </a:r>
            <a:r>
              <a:rPr sz="2000" spc="-5" dirty="0">
                <a:latin typeface="Carlito"/>
                <a:cs typeface="Carlito"/>
              </a:rPr>
              <a:t>or online </a:t>
            </a:r>
            <a:r>
              <a:rPr sz="2000" spc="-10" dirty="0">
                <a:latin typeface="Carlito"/>
                <a:cs typeface="Carlito"/>
              </a:rPr>
              <a:t>drives </a:t>
            </a:r>
            <a:r>
              <a:rPr sz="2000" spc="-5" dirty="0">
                <a:latin typeface="Carlito"/>
                <a:cs typeface="Carlito"/>
              </a:rPr>
              <a:t>can </a:t>
            </a:r>
            <a:r>
              <a:rPr sz="2000" spc="-10" dirty="0">
                <a:latin typeface="Carlito"/>
                <a:cs typeface="Carlito"/>
              </a:rPr>
              <a:t>protect you </a:t>
            </a:r>
            <a:r>
              <a:rPr sz="2000" spc="-15" dirty="0">
                <a:latin typeface="Carlito"/>
                <a:cs typeface="Carlito"/>
              </a:rPr>
              <a:t>from</a:t>
            </a:r>
            <a:r>
              <a:rPr sz="2000" spc="40" dirty="0">
                <a:latin typeface="Carlito"/>
                <a:cs typeface="Carlito"/>
              </a:rPr>
              <a:t> </a:t>
            </a:r>
            <a:r>
              <a:rPr sz="2000" dirty="0">
                <a:latin typeface="Carlito"/>
                <a:cs typeface="Carlito"/>
              </a:rPr>
              <a:t>the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Carlito"/>
                <a:cs typeface="Carlito"/>
              </a:rPr>
              <a:t>unexpected </a:t>
            </a:r>
            <a:r>
              <a:rPr sz="2000" dirty="0">
                <a:latin typeface="Carlito"/>
                <a:cs typeface="Carlito"/>
              </a:rPr>
              <a:t>loss of</a:t>
            </a:r>
            <a:r>
              <a:rPr sz="2000" spc="-15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data.</a:t>
            </a:r>
            <a:endParaRPr sz="2000">
              <a:latin typeface="Carlito"/>
              <a:cs typeface="Carlito"/>
            </a:endParaRPr>
          </a:p>
          <a:p>
            <a:pPr marL="263525" indent="-251460">
              <a:lnSpc>
                <a:spcPct val="100000"/>
              </a:lnSpc>
              <a:spcBef>
                <a:spcPts val="480"/>
              </a:spcBef>
              <a:buAutoNum type="arabicPeriod" startAt="4"/>
              <a:tabLst>
                <a:tab pos="264160" algn="l"/>
              </a:tabLst>
            </a:pPr>
            <a:r>
              <a:rPr sz="2000" spc="-15" dirty="0">
                <a:latin typeface="Carlito"/>
                <a:cs typeface="Carlito"/>
              </a:rPr>
              <a:t>Control </a:t>
            </a:r>
            <a:r>
              <a:rPr sz="2000" dirty="0">
                <a:latin typeface="Carlito"/>
                <a:cs typeface="Carlito"/>
              </a:rPr>
              <a:t>access </a:t>
            </a:r>
            <a:r>
              <a:rPr sz="2000" spc="-15" dirty="0">
                <a:latin typeface="Carlito"/>
                <a:cs typeface="Carlito"/>
              </a:rPr>
              <a:t>to </a:t>
            </a:r>
            <a:r>
              <a:rPr sz="2000" spc="-10" dirty="0">
                <a:latin typeface="Carlito"/>
                <a:cs typeface="Carlito"/>
              </a:rPr>
              <a:t>your</a:t>
            </a:r>
            <a:r>
              <a:rPr sz="2000" spc="-25" dirty="0">
                <a:latin typeface="Carlito"/>
                <a:cs typeface="Carlito"/>
              </a:rPr>
              <a:t> </a:t>
            </a:r>
            <a:r>
              <a:rPr sz="2000" dirty="0">
                <a:latin typeface="Carlito"/>
                <a:cs typeface="Carlito"/>
              </a:rPr>
              <a:t>machine.</a:t>
            </a:r>
            <a:endParaRPr sz="2000">
              <a:latin typeface="Carlito"/>
              <a:cs typeface="Carlito"/>
            </a:endParaRPr>
          </a:p>
          <a:p>
            <a:pPr marL="12700" marR="390525">
              <a:lnSpc>
                <a:spcPct val="120000"/>
              </a:lnSpc>
            </a:pPr>
            <a:r>
              <a:rPr sz="2000" spc="-15" dirty="0">
                <a:latin typeface="Carlito"/>
                <a:cs typeface="Carlito"/>
              </a:rPr>
              <a:t>Always </a:t>
            </a:r>
            <a:r>
              <a:rPr sz="2000" spc="-5" dirty="0">
                <a:latin typeface="Carlito"/>
                <a:cs typeface="Carlito"/>
              </a:rPr>
              <a:t>logout </a:t>
            </a:r>
            <a:r>
              <a:rPr sz="2000" spc="-15" dirty="0">
                <a:latin typeface="Carlito"/>
                <a:cs typeface="Carlito"/>
              </a:rPr>
              <a:t>from </a:t>
            </a:r>
            <a:r>
              <a:rPr sz="2000" spc="-10" dirty="0">
                <a:latin typeface="Carlito"/>
                <a:cs typeface="Carlito"/>
              </a:rPr>
              <a:t>your </a:t>
            </a:r>
            <a:r>
              <a:rPr sz="2000" dirty="0">
                <a:latin typeface="Carlito"/>
                <a:cs typeface="Carlito"/>
              </a:rPr>
              <a:t>id and </a:t>
            </a:r>
            <a:r>
              <a:rPr sz="2000" spc="-5" dirty="0">
                <a:latin typeface="Carlito"/>
                <a:cs typeface="Carlito"/>
              </a:rPr>
              <a:t>do not </a:t>
            </a:r>
            <a:r>
              <a:rPr sz="2000" spc="-15" dirty="0">
                <a:latin typeface="Carlito"/>
                <a:cs typeface="Carlito"/>
              </a:rPr>
              <a:t>leave </a:t>
            </a:r>
            <a:r>
              <a:rPr sz="2000" spc="-10" dirty="0">
                <a:latin typeface="Carlito"/>
                <a:cs typeface="Carlito"/>
              </a:rPr>
              <a:t>your </a:t>
            </a:r>
            <a:r>
              <a:rPr sz="2000" dirty="0">
                <a:latin typeface="Carlito"/>
                <a:cs typeface="Carlito"/>
              </a:rPr>
              <a:t>machine </a:t>
            </a:r>
            <a:r>
              <a:rPr sz="2000" spc="-10" dirty="0">
                <a:latin typeface="Carlito"/>
                <a:cs typeface="Carlito"/>
              </a:rPr>
              <a:t>unattended  </a:t>
            </a:r>
            <a:r>
              <a:rPr sz="2000" spc="-5" dirty="0">
                <a:latin typeface="Carlito"/>
                <a:cs typeface="Carlito"/>
              </a:rPr>
              <a:t>with </a:t>
            </a:r>
            <a:r>
              <a:rPr sz="2000" spc="-10" dirty="0">
                <a:latin typeface="Carlito"/>
                <a:cs typeface="Carlito"/>
              </a:rPr>
              <a:t>your </a:t>
            </a:r>
            <a:r>
              <a:rPr sz="2000" dirty="0">
                <a:latin typeface="Carlito"/>
                <a:cs typeface="Carlito"/>
              </a:rPr>
              <a:t>id logged</a:t>
            </a:r>
            <a:r>
              <a:rPr sz="2000" spc="-50" dirty="0">
                <a:latin typeface="Carlito"/>
                <a:cs typeface="Carlito"/>
              </a:rPr>
              <a:t> </a:t>
            </a:r>
            <a:r>
              <a:rPr sz="2000" dirty="0">
                <a:latin typeface="Carlito"/>
                <a:cs typeface="Carlito"/>
              </a:rPr>
              <a:t>in.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B7D8054-911C-4D70-8CF7-A5283F167908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55698"/>
            <a:ext cx="7771765" cy="414793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24154" indent="-212090">
              <a:lnSpc>
                <a:spcPct val="100000"/>
              </a:lnSpc>
              <a:spcBef>
                <a:spcPts val="345"/>
              </a:spcBef>
              <a:buSzPct val="70000"/>
              <a:buAutoNum type="arabicPeriod" startAt="5"/>
              <a:tabLst>
                <a:tab pos="224790" algn="l"/>
              </a:tabLst>
            </a:pPr>
            <a:r>
              <a:rPr sz="2400" spc="-5" dirty="0">
                <a:latin typeface="Carlito"/>
                <a:cs typeface="Carlito"/>
              </a:rPr>
              <a:t>Use email </a:t>
            </a:r>
            <a:r>
              <a:rPr sz="2400" dirty="0">
                <a:latin typeface="Carlito"/>
                <a:cs typeface="Carlito"/>
              </a:rPr>
              <a:t>and the </a:t>
            </a:r>
            <a:r>
              <a:rPr sz="2400" spc="-10" dirty="0">
                <a:latin typeface="Carlito"/>
                <a:cs typeface="Carlito"/>
              </a:rPr>
              <a:t>internet</a:t>
            </a:r>
            <a:r>
              <a:rPr sz="2400" spc="15" dirty="0">
                <a:latin typeface="Carlito"/>
                <a:cs typeface="Carlito"/>
              </a:rPr>
              <a:t> </a:t>
            </a:r>
            <a:r>
              <a:rPr sz="2400" spc="-30" dirty="0">
                <a:latin typeface="Carlito"/>
                <a:cs typeface="Carlito"/>
              </a:rPr>
              <a:t>safely.</a:t>
            </a:r>
            <a:endParaRPr sz="2400" dirty="0">
              <a:latin typeface="Carlito"/>
              <a:cs typeface="Carlito"/>
            </a:endParaRPr>
          </a:p>
          <a:p>
            <a:pPr marL="12700" marR="332105">
              <a:lnSpc>
                <a:spcPct val="110000"/>
              </a:lnSpc>
            </a:pPr>
            <a:r>
              <a:rPr sz="2000" spc="-5" dirty="0">
                <a:latin typeface="Carlito"/>
                <a:cs typeface="Carlito"/>
              </a:rPr>
              <a:t>Ignore </a:t>
            </a:r>
            <a:r>
              <a:rPr sz="2000" spc="-10" dirty="0">
                <a:latin typeface="Carlito"/>
                <a:cs typeface="Carlito"/>
              </a:rPr>
              <a:t>unwanted </a:t>
            </a:r>
            <a:r>
              <a:rPr sz="2000" spc="-5" dirty="0">
                <a:latin typeface="Carlito"/>
                <a:cs typeface="Carlito"/>
              </a:rPr>
              <a:t>emails. </a:t>
            </a:r>
            <a:r>
              <a:rPr sz="2000" dirty="0">
                <a:latin typeface="Carlito"/>
                <a:cs typeface="Carlito"/>
              </a:rPr>
              <a:t>Be cautious </a:t>
            </a:r>
            <a:r>
              <a:rPr sz="2000" spc="-5" dirty="0">
                <a:latin typeface="Carlito"/>
                <a:cs typeface="Carlito"/>
              </a:rPr>
              <a:t>of </a:t>
            </a:r>
            <a:r>
              <a:rPr sz="2000" spc="-10" dirty="0">
                <a:latin typeface="Carlito"/>
                <a:cs typeface="Carlito"/>
              </a:rPr>
              <a:t>attachments, links,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15" dirty="0">
                <a:latin typeface="Carlito"/>
                <a:cs typeface="Carlito"/>
              </a:rPr>
              <a:t>forms </a:t>
            </a:r>
            <a:r>
              <a:rPr sz="2000" dirty="0">
                <a:latin typeface="Carlito"/>
                <a:cs typeface="Carlito"/>
              </a:rPr>
              <a:t>in  </a:t>
            </a:r>
            <a:r>
              <a:rPr sz="2000" spc="-5" dirty="0">
                <a:latin typeface="Carlito"/>
                <a:cs typeface="Carlito"/>
              </a:rPr>
              <a:t>emails that come </a:t>
            </a:r>
            <a:r>
              <a:rPr sz="2000" spc="-15" dirty="0">
                <a:latin typeface="Carlito"/>
                <a:cs typeface="Carlito"/>
              </a:rPr>
              <a:t>from </a:t>
            </a:r>
            <a:r>
              <a:rPr sz="2000" spc="-5" dirty="0">
                <a:latin typeface="Carlito"/>
                <a:cs typeface="Carlito"/>
              </a:rPr>
              <a:t>people </a:t>
            </a:r>
            <a:r>
              <a:rPr sz="2000" spc="-10" dirty="0">
                <a:latin typeface="Carlito"/>
                <a:cs typeface="Carlito"/>
              </a:rPr>
              <a:t>you </a:t>
            </a:r>
            <a:r>
              <a:rPr sz="2000" dirty="0">
                <a:latin typeface="Carlito"/>
                <a:cs typeface="Carlito"/>
              </a:rPr>
              <a:t>don't</a:t>
            </a:r>
            <a:r>
              <a:rPr sz="2000" spc="-10" dirty="0">
                <a:latin typeface="Carlito"/>
                <a:cs typeface="Carlito"/>
              </a:rPr>
              <a:t> </a:t>
            </a:r>
            <a:r>
              <a:rPr sz="2000" spc="-30" dirty="0">
                <a:latin typeface="Carlito"/>
                <a:cs typeface="Carlito"/>
              </a:rPr>
              <a:t>know.</a:t>
            </a:r>
            <a:endParaRPr sz="2000" dirty="0">
              <a:latin typeface="Carlito"/>
              <a:cs typeface="Carlito"/>
            </a:endParaRPr>
          </a:p>
          <a:p>
            <a:pPr marL="262890" indent="-250825">
              <a:lnSpc>
                <a:spcPct val="100000"/>
              </a:lnSpc>
              <a:buAutoNum type="arabicPeriod" startAt="6"/>
              <a:tabLst>
                <a:tab pos="263525" algn="l"/>
              </a:tabLst>
            </a:pPr>
            <a:r>
              <a:rPr sz="2000" spc="-10" dirty="0">
                <a:latin typeface="Carlito"/>
                <a:cs typeface="Carlito"/>
              </a:rPr>
              <a:t>Protect sensitive</a:t>
            </a:r>
            <a:r>
              <a:rPr sz="2000" spc="45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data.</a:t>
            </a:r>
            <a:endParaRPr sz="2000" dirty="0">
              <a:latin typeface="Carlito"/>
              <a:cs typeface="Carlito"/>
            </a:endParaRPr>
          </a:p>
          <a:p>
            <a:pPr marL="12700" marR="250825">
              <a:lnSpc>
                <a:spcPct val="110000"/>
              </a:lnSpc>
              <a:spcBef>
                <a:spcPts val="5"/>
              </a:spcBef>
            </a:pPr>
            <a:r>
              <a:rPr sz="2000" spc="-10" dirty="0">
                <a:latin typeface="Carlito"/>
                <a:cs typeface="Carlito"/>
              </a:rPr>
              <a:t>Protect sensitive </a:t>
            </a:r>
            <a:r>
              <a:rPr sz="2000" spc="-5" dirty="0">
                <a:latin typeface="Carlito"/>
                <a:cs typeface="Carlito"/>
              </a:rPr>
              <a:t>files using </a:t>
            </a:r>
            <a:r>
              <a:rPr sz="2000" dirty="0">
                <a:latin typeface="Carlito"/>
                <a:cs typeface="Carlito"/>
              </a:rPr>
              <a:t>the encryption </a:t>
            </a:r>
            <a:r>
              <a:rPr sz="2000" spc="-10" dirty="0">
                <a:latin typeface="Carlito"/>
                <a:cs typeface="Carlito"/>
              </a:rPr>
              <a:t>tools </a:t>
            </a:r>
            <a:r>
              <a:rPr sz="2000" spc="-5" dirty="0">
                <a:latin typeface="Carlito"/>
                <a:cs typeface="Carlito"/>
              </a:rPr>
              <a:t>built </a:t>
            </a:r>
            <a:r>
              <a:rPr sz="2000" spc="-15" dirty="0">
                <a:latin typeface="Carlito"/>
                <a:cs typeface="Carlito"/>
              </a:rPr>
              <a:t>into </a:t>
            </a:r>
            <a:r>
              <a:rPr sz="2000" spc="-10" dirty="0">
                <a:latin typeface="Carlito"/>
                <a:cs typeface="Carlito"/>
              </a:rPr>
              <a:t>your operating  </a:t>
            </a:r>
            <a:r>
              <a:rPr sz="2000" spc="-20" dirty="0">
                <a:latin typeface="Carlito"/>
                <a:cs typeface="Carlito"/>
              </a:rPr>
              <a:t>system.</a:t>
            </a:r>
            <a:endParaRPr sz="2000" dirty="0">
              <a:latin typeface="Carlito"/>
              <a:cs typeface="Carlito"/>
            </a:endParaRPr>
          </a:p>
          <a:p>
            <a:pPr marL="263525" indent="-251460">
              <a:lnSpc>
                <a:spcPct val="100000"/>
              </a:lnSpc>
              <a:spcBef>
                <a:spcPts val="240"/>
              </a:spcBef>
              <a:buAutoNum type="arabicPeriod" startAt="7"/>
              <a:tabLst>
                <a:tab pos="264160" algn="l"/>
              </a:tabLst>
            </a:pPr>
            <a:r>
              <a:rPr sz="2000" spc="-15" dirty="0">
                <a:latin typeface="Carlito"/>
                <a:cs typeface="Carlito"/>
              </a:rPr>
              <a:t>Make </a:t>
            </a:r>
            <a:r>
              <a:rPr sz="2000" spc="-5" dirty="0">
                <a:latin typeface="Carlito"/>
                <a:cs typeface="Carlito"/>
              </a:rPr>
              <a:t>Online Purchases </a:t>
            </a:r>
            <a:r>
              <a:rPr sz="2000" spc="-15" dirty="0">
                <a:latin typeface="Carlito"/>
                <a:cs typeface="Carlito"/>
              </a:rPr>
              <a:t>From </a:t>
            </a:r>
            <a:r>
              <a:rPr sz="2000" spc="-5" dirty="0">
                <a:latin typeface="Carlito"/>
                <a:cs typeface="Carlito"/>
              </a:rPr>
              <a:t>Secure</a:t>
            </a:r>
            <a:r>
              <a:rPr sz="2000" spc="15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Sites</a:t>
            </a:r>
            <a:endParaRPr sz="2000" dirty="0">
              <a:latin typeface="Carlito"/>
              <a:cs typeface="Carlito"/>
            </a:endParaRPr>
          </a:p>
          <a:p>
            <a:pPr marL="262890" indent="-250825">
              <a:lnSpc>
                <a:spcPct val="100000"/>
              </a:lnSpc>
              <a:spcBef>
                <a:spcPts val="240"/>
              </a:spcBef>
              <a:buAutoNum type="arabicPeriod" startAt="7"/>
              <a:tabLst>
                <a:tab pos="263525" algn="l"/>
              </a:tabLst>
            </a:pPr>
            <a:r>
              <a:rPr sz="2000" dirty="0">
                <a:latin typeface="Carlito"/>
                <a:cs typeface="Carlito"/>
              </a:rPr>
              <a:t>Be </a:t>
            </a:r>
            <a:r>
              <a:rPr sz="2000" spc="-10" dirty="0">
                <a:latin typeface="Carlito"/>
                <a:cs typeface="Carlito"/>
              </a:rPr>
              <a:t>Careful </a:t>
            </a:r>
            <a:r>
              <a:rPr sz="2000" spc="-5" dirty="0">
                <a:latin typeface="Carlito"/>
                <a:cs typeface="Carlito"/>
              </a:rPr>
              <a:t>What </a:t>
            </a:r>
            <a:r>
              <a:rPr sz="2000" spc="-50" dirty="0">
                <a:latin typeface="Carlito"/>
                <a:cs typeface="Carlito"/>
              </a:rPr>
              <a:t>You </a:t>
            </a:r>
            <a:r>
              <a:rPr sz="2000" spc="-15" dirty="0">
                <a:latin typeface="Carlito"/>
                <a:cs typeface="Carlito"/>
              </a:rPr>
              <a:t>Post: </a:t>
            </a:r>
            <a:r>
              <a:rPr sz="2000" spc="-5" dirty="0">
                <a:latin typeface="Carlito"/>
                <a:cs typeface="Carlito"/>
              </a:rPr>
              <a:t>Don't put anything online that </a:t>
            </a:r>
            <a:r>
              <a:rPr sz="2000" spc="-15" dirty="0">
                <a:latin typeface="Carlito"/>
                <a:cs typeface="Carlito"/>
              </a:rPr>
              <a:t>may</a:t>
            </a:r>
            <a:r>
              <a:rPr sz="2000" spc="-2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hurt</a:t>
            </a:r>
            <a:endParaRPr sz="20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5" dirty="0">
                <a:latin typeface="Carlito"/>
                <a:cs typeface="Carlito"/>
              </a:rPr>
              <a:t>someone.</a:t>
            </a:r>
            <a:endParaRPr sz="2000" dirty="0">
              <a:latin typeface="Carlito"/>
              <a:cs typeface="Carlito"/>
            </a:endParaRPr>
          </a:p>
          <a:p>
            <a:pPr marL="12700" marR="5080">
              <a:lnSpc>
                <a:spcPct val="110000"/>
              </a:lnSpc>
              <a:buAutoNum type="arabicPeriod" startAt="9"/>
              <a:tabLst>
                <a:tab pos="264160" algn="l"/>
              </a:tabLst>
            </a:pPr>
            <a:r>
              <a:rPr sz="2000" dirty="0">
                <a:latin typeface="Carlito"/>
                <a:cs typeface="Carlito"/>
              </a:rPr>
              <a:t>Be </a:t>
            </a:r>
            <a:r>
              <a:rPr sz="2000" spc="-10" dirty="0">
                <a:latin typeface="Carlito"/>
                <a:cs typeface="Carlito"/>
              </a:rPr>
              <a:t>Careful </a:t>
            </a:r>
            <a:r>
              <a:rPr sz="2000" dirty="0">
                <a:latin typeface="Carlito"/>
                <a:cs typeface="Carlito"/>
              </a:rPr>
              <a:t>Who </a:t>
            </a:r>
            <a:r>
              <a:rPr sz="2000" spc="-50" dirty="0">
                <a:latin typeface="Carlito"/>
                <a:cs typeface="Carlito"/>
              </a:rPr>
              <a:t>You </a:t>
            </a:r>
            <a:r>
              <a:rPr sz="2000" spc="-5" dirty="0">
                <a:latin typeface="Carlito"/>
                <a:cs typeface="Carlito"/>
              </a:rPr>
              <a:t>Meet Online: People </a:t>
            </a:r>
            <a:r>
              <a:rPr sz="2000" spc="-10" dirty="0">
                <a:latin typeface="Carlito"/>
                <a:cs typeface="Carlito"/>
              </a:rPr>
              <a:t>you </a:t>
            </a:r>
            <a:r>
              <a:rPr sz="2000" spc="-5" dirty="0">
                <a:latin typeface="Carlito"/>
                <a:cs typeface="Carlito"/>
              </a:rPr>
              <a:t>meet online </a:t>
            </a:r>
            <a:r>
              <a:rPr sz="2000" spc="-10" dirty="0">
                <a:latin typeface="Carlito"/>
                <a:cs typeface="Carlito"/>
              </a:rPr>
              <a:t>are </a:t>
            </a:r>
            <a:r>
              <a:rPr sz="2000" spc="-5" dirty="0">
                <a:latin typeface="Carlito"/>
                <a:cs typeface="Carlito"/>
              </a:rPr>
              <a:t>not </a:t>
            </a:r>
            <a:r>
              <a:rPr sz="2000" spc="-15" dirty="0">
                <a:latin typeface="Carlito"/>
                <a:cs typeface="Carlito"/>
              </a:rPr>
              <a:t>always  </a:t>
            </a:r>
            <a:r>
              <a:rPr sz="2000" dirty="0">
                <a:latin typeface="Carlito"/>
                <a:cs typeface="Carlito"/>
              </a:rPr>
              <a:t>who </a:t>
            </a:r>
            <a:r>
              <a:rPr sz="2000" spc="-5" dirty="0">
                <a:latin typeface="Carlito"/>
                <a:cs typeface="Carlito"/>
              </a:rPr>
              <a:t>they claim </a:t>
            </a:r>
            <a:r>
              <a:rPr sz="2000" spc="-15" dirty="0">
                <a:latin typeface="Carlito"/>
                <a:cs typeface="Carlito"/>
              </a:rPr>
              <a:t>to</a:t>
            </a:r>
            <a:r>
              <a:rPr sz="2000" spc="-25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be.</a:t>
            </a:r>
            <a:endParaRPr sz="2000" dirty="0">
              <a:latin typeface="Carlito"/>
              <a:cs typeface="Carlito"/>
            </a:endParaRPr>
          </a:p>
          <a:p>
            <a:pPr marL="390525" indent="-378460">
              <a:lnSpc>
                <a:spcPct val="100000"/>
              </a:lnSpc>
              <a:spcBef>
                <a:spcPts val="240"/>
              </a:spcBef>
              <a:buAutoNum type="arabicPeriod" startAt="9"/>
              <a:tabLst>
                <a:tab pos="391160" algn="l"/>
              </a:tabLst>
            </a:pPr>
            <a:r>
              <a:rPr sz="2000" dirty="0">
                <a:latin typeface="Carlito"/>
                <a:cs typeface="Carlito"/>
              </a:rPr>
              <a:t>Be </a:t>
            </a:r>
            <a:r>
              <a:rPr sz="2000" spc="-10" dirty="0">
                <a:latin typeface="Carlito"/>
                <a:cs typeface="Carlito"/>
              </a:rPr>
              <a:t>Careful </a:t>
            </a:r>
            <a:r>
              <a:rPr sz="2000" spc="-5" dirty="0">
                <a:latin typeface="Carlito"/>
                <a:cs typeface="Carlito"/>
              </a:rPr>
              <a:t>What </a:t>
            </a:r>
            <a:r>
              <a:rPr sz="2000" spc="-50" dirty="0">
                <a:latin typeface="Carlito"/>
                <a:cs typeface="Carlito"/>
              </a:rPr>
              <a:t>You</a:t>
            </a:r>
            <a:r>
              <a:rPr sz="2000" spc="-4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Download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CEB22F3-5728-95BD-A84B-B2E48AC38412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dirty="0"/>
              <a:t>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6405"/>
            <a:ext cx="8033384" cy="21609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latin typeface="Carlito"/>
                <a:cs typeface="Carlito"/>
              </a:rPr>
              <a:t>Use </a:t>
            </a:r>
            <a:r>
              <a:rPr sz="2000" dirty="0">
                <a:latin typeface="Carlito"/>
                <a:cs typeface="Carlito"/>
              </a:rPr>
              <a:t>of ICT </a:t>
            </a:r>
            <a:r>
              <a:rPr sz="2000" spc="-25" dirty="0">
                <a:latin typeface="Carlito"/>
                <a:cs typeface="Carlito"/>
              </a:rPr>
              <a:t>refers </a:t>
            </a:r>
            <a:r>
              <a:rPr sz="2000" spc="-15" dirty="0">
                <a:latin typeface="Carlito"/>
                <a:cs typeface="Carlito"/>
              </a:rPr>
              <a:t>to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5" dirty="0">
                <a:latin typeface="Carlito"/>
                <a:cs typeface="Carlito"/>
              </a:rPr>
              <a:t>use </a:t>
            </a:r>
            <a:r>
              <a:rPr sz="2000" dirty="0">
                <a:latin typeface="Carlito"/>
                <a:cs typeface="Carlito"/>
              </a:rPr>
              <a:t>of </a:t>
            </a:r>
            <a:r>
              <a:rPr sz="2000" spc="-10" dirty="0">
                <a:latin typeface="Carlito"/>
                <a:cs typeface="Carlito"/>
              </a:rPr>
              <a:t>Information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5" dirty="0">
                <a:latin typeface="Carlito"/>
                <a:cs typeface="Carlito"/>
              </a:rPr>
              <a:t>Communication  </a:t>
            </a:r>
            <a:r>
              <a:rPr sz="2000" spc="-30" dirty="0">
                <a:latin typeface="Carlito"/>
                <a:cs typeface="Carlito"/>
              </a:rPr>
              <a:t>Technology. </a:t>
            </a:r>
            <a:r>
              <a:rPr sz="2000" spc="-15" dirty="0">
                <a:latin typeface="Carlito"/>
                <a:cs typeface="Carlito"/>
              </a:rPr>
              <a:t>By </a:t>
            </a:r>
            <a:r>
              <a:rPr sz="2000" spc="-10" dirty="0">
                <a:latin typeface="Carlito"/>
                <a:cs typeface="Carlito"/>
              </a:rPr>
              <a:t>keeping </a:t>
            </a:r>
            <a:r>
              <a:rPr sz="2000" dirty="0">
                <a:latin typeface="Carlito"/>
                <a:cs typeface="Carlito"/>
              </a:rPr>
              <a:t>the use </a:t>
            </a:r>
            <a:r>
              <a:rPr sz="2000" spc="-5" dirty="0">
                <a:latin typeface="Carlito"/>
                <a:cs typeface="Carlito"/>
              </a:rPr>
              <a:t>of </a:t>
            </a:r>
            <a:r>
              <a:rPr sz="2000" dirty="0">
                <a:latin typeface="Carlito"/>
                <a:cs typeface="Carlito"/>
              </a:rPr>
              <a:t>ICT </a:t>
            </a:r>
            <a:r>
              <a:rPr sz="2000" spc="-15" dirty="0">
                <a:latin typeface="Carlito"/>
                <a:cs typeface="Carlito"/>
              </a:rPr>
              <a:t>safe, </a:t>
            </a:r>
            <a:r>
              <a:rPr sz="2000" spc="-10" dirty="0">
                <a:latin typeface="Carlito"/>
                <a:cs typeface="Carlito"/>
              </a:rPr>
              <a:t>we </a:t>
            </a:r>
            <a:r>
              <a:rPr sz="2000" spc="-5" dirty="0">
                <a:latin typeface="Carlito"/>
                <a:cs typeface="Carlito"/>
              </a:rPr>
              <a:t>need </a:t>
            </a:r>
            <a:r>
              <a:rPr sz="2000" spc="-15" dirty="0">
                <a:latin typeface="Carlito"/>
                <a:cs typeface="Carlito"/>
              </a:rPr>
              <a:t>to make </a:t>
            </a:r>
            <a:r>
              <a:rPr sz="2000" spc="-10" dirty="0">
                <a:latin typeface="Carlito"/>
                <a:cs typeface="Carlito"/>
              </a:rPr>
              <a:t>sure </a:t>
            </a:r>
            <a:r>
              <a:rPr sz="2000" spc="-5" dirty="0">
                <a:latin typeface="Carlito"/>
                <a:cs typeface="Carlito"/>
              </a:rPr>
              <a:t>that </a:t>
            </a:r>
            <a:r>
              <a:rPr sz="2000" spc="-10" dirty="0">
                <a:latin typeface="Carlito"/>
                <a:cs typeface="Carlito"/>
              </a:rPr>
              <a:t>we  </a:t>
            </a:r>
            <a:r>
              <a:rPr sz="2000" spc="-5" dirty="0">
                <a:latin typeface="Carlito"/>
                <a:cs typeface="Carlito"/>
              </a:rPr>
              <a:t>do not </a:t>
            </a:r>
            <a:r>
              <a:rPr sz="2000" spc="-10" dirty="0">
                <a:latin typeface="Carlito"/>
                <a:cs typeface="Carlito"/>
              </a:rPr>
              <a:t>overuse </a:t>
            </a:r>
            <a:r>
              <a:rPr sz="2000" dirty="0">
                <a:latin typeface="Carlito"/>
                <a:cs typeface="Carlito"/>
              </a:rPr>
              <a:t>it. </a:t>
            </a:r>
            <a:r>
              <a:rPr sz="2000" spc="-10" dirty="0">
                <a:latin typeface="Carlito"/>
                <a:cs typeface="Carlito"/>
              </a:rPr>
              <a:t>Almost every </a:t>
            </a:r>
            <a:r>
              <a:rPr sz="2000" dirty="0">
                <a:latin typeface="Carlito"/>
                <a:cs typeface="Carlito"/>
              </a:rPr>
              <a:t>type </a:t>
            </a:r>
            <a:r>
              <a:rPr sz="2000" spc="-5" dirty="0">
                <a:latin typeface="Carlito"/>
                <a:cs typeface="Carlito"/>
              </a:rPr>
              <a:t>of </a:t>
            </a:r>
            <a:r>
              <a:rPr sz="2000" spc="-15" dirty="0">
                <a:latin typeface="Carlito"/>
                <a:cs typeface="Carlito"/>
              </a:rPr>
              <a:t>content </a:t>
            </a:r>
            <a:r>
              <a:rPr sz="2000" dirty="0">
                <a:latin typeface="Carlito"/>
                <a:cs typeface="Carlito"/>
              </a:rPr>
              <a:t>is </a:t>
            </a:r>
            <a:r>
              <a:rPr sz="2000" spc="-10" dirty="0">
                <a:latin typeface="Carlito"/>
                <a:cs typeface="Carlito"/>
              </a:rPr>
              <a:t>available </a:t>
            </a:r>
            <a:r>
              <a:rPr sz="2000" spc="-5" dirty="0">
                <a:latin typeface="Carlito"/>
                <a:cs typeface="Carlito"/>
              </a:rPr>
              <a:t>on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10" dirty="0">
                <a:latin typeface="Carlito"/>
                <a:cs typeface="Carlito"/>
              </a:rPr>
              <a:t>internet  </a:t>
            </a:r>
            <a:r>
              <a:rPr sz="2000" dirty="0">
                <a:latin typeface="Carlito"/>
                <a:cs typeface="Carlito"/>
              </a:rPr>
              <a:t>these </a:t>
            </a:r>
            <a:r>
              <a:rPr sz="2000" spc="-15" dirty="0">
                <a:latin typeface="Carlito"/>
                <a:cs typeface="Carlito"/>
              </a:rPr>
              <a:t>days, </a:t>
            </a:r>
            <a:r>
              <a:rPr sz="2000" dirty="0">
                <a:latin typeface="Carlito"/>
                <a:cs typeface="Carlito"/>
              </a:rPr>
              <a:t>but </a:t>
            </a:r>
            <a:r>
              <a:rPr sz="2000" spc="-10" dirty="0">
                <a:latin typeface="Carlito"/>
                <a:cs typeface="Carlito"/>
              </a:rPr>
              <a:t>we </a:t>
            </a:r>
            <a:r>
              <a:rPr sz="2000" spc="-5" dirty="0">
                <a:latin typeface="Carlito"/>
                <a:cs typeface="Carlito"/>
              </a:rPr>
              <a:t>need </a:t>
            </a:r>
            <a:r>
              <a:rPr sz="2000" spc="-15" dirty="0">
                <a:latin typeface="Carlito"/>
                <a:cs typeface="Carlito"/>
              </a:rPr>
              <a:t>to avoid </a:t>
            </a:r>
            <a:r>
              <a:rPr sz="2000" spc="-5" dirty="0">
                <a:latin typeface="Carlito"/>
                <a:cs typeface="Carlito"/>
              </a:rPr>
              <a:t>getting manipulated with violent,  pornographic </a:t>
            </a:r>
            <a:r>
              <a:rPr sz="2000" dirty="0">
                <a:latin typeface="Carlito"/>
                <a:cs typeface="Carlito"/>
              </a:rPr>
              <a:t>or </a:t>
            </a:r>
            <a:r>
              <a:rPr sz="2000" spc="-5" dirty="0">
                <a:latin typeface="Carlito"/>
                <a:cs typeface="Carlito"/>
              </a:rPr>
              <a:t>harmful </a:t>
            </a:r>
            <a:r>
              <a:rPr sz="2000" spc="-10" dirty="0">
                <a:latin typeface="Carlito"/>
                <a:cs typeface="Carlito"/>
              </a:rPr>
              <a:t>content,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20" dirty="0">
                <a:latin typeface="Carlito"/>
                <a:cs typeface="Carlito"/>
              </a:rPr>
              <a:t>make </a:t>
            </a:r>
            <a:r>
              <a:rPr sz="2000" spc="-10" dirty="0">
                <a:latin typeface="Carlito"/>
                <a:cs typeface="Carlito"/>
              </a:rPr>
              <a:t>best </a:t>
            </a:r>
            <a:r>
              <a:rPr sz="2000" spc="-5" dirty="0">
                <a:latin typeface="Carlito"/>
                <a:cs typeface="Carlito"/>
              </a:rPr>
              <a:t>use </a:t>
            </a:r>
            <a:r>
              <a:rPr sz="2000" dirty="0">
                <a:latin typeface="Carlito"/>
                <a:cs typeface="Carlito"/>
              </a:rPr>
              <a:t>of </a:t>
            </a:r>
            <a:r>
              <a:rPr sz="2000" spc="-5" dirty="0">
                <a:latin typeface="Carlito"/>
                <a:cs typeface="Carlito"/>
              </a:rPr>
              <a:t>useful </a:t>
            </a:r>
            <a:r>
              <a:rPr sz="2000" spc="-10" dirty="0">
                <a:latin typeface="Carlito"/>
                <a:cs typeface="Carlito"/>
              </a:rPr>
              <a:t>content.  </a:t>
            </a:r>
            <a:r>
              <a:rPr sz="2000" spc="-15" dirty="0">
                <a:latin typeface="Carlito"/>
                <a:cs typeface="Carlito"/>
              </a:rPr>
              <a:t>Before </a:t>
            </a:r>
            <a:r>
              <a:rPr sz="2000" spc="-5" dirty="0">
                <a:latin typeface="Carlito"/>
                <a:cs typeface="Carlito"/>
              </a:rPr>
              <a:t>giving smartphones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10" dirty="0">
                <a:latin typeface="Carlito"/>
                <a:cs typeface="Carlito"/>
              </a:rPr>
              <a:t>laptops </a:t>
            </a:r>
            <a:r>
              <a:rPr sz="2000" spc="-15" dirty="0">
                <a:latin typeface="Carlito"/>
                <a:cs typeface="Carlito"/>
              </a:rPr>
              <a:t>to </a:t>
            </a:r>
            <a:r>
              <a:rPr sz="2000" spc="-10" dirty="0">
                <a:latin typeface="Carlito"/>
                <a:cs typeface="Carlito"/>
              </a:rPr>
              <a:t>your </a:t>
            </a:r>
            <a:r>
              <a:rPr sz="2000" spc="-5" dirty="0">
                <a:latin typeface="Carlito"/>
                <a:cs typeface="Carlito"/>
              </a:rPr>
              <a:t>children, also </a:t>
            </a:r>
            <a:r>
              <a:rPr sz="2000" spc="-15" dirty="0">
                <a:latin typeface="Carlito"/>
                <a:cs typeface="Carlito"/>
              </a:rPr>
              <a:t>keep </a:t>
            </a:r>
            <a:r>
              <a:rPr sz="2000" dirty="0">
                <a:latin typeface="Carlito"/>
                <a:cs typeface="Carlito"/>
              </a:rPr>
              <a:t>a </a:t>
            </a:r>
            <a:r>
              <a:rPr sz="2000" spc="-15" dirty="0">
                <a:latin typeface="Carlito"/>
                <a:cs typeface="Carlito"/>
              </a:rPr>
              <a:t>watch  </a:t>
            </a:r>
            <a:r>
              <a:rPr sz="2000" spc="-5" dirty="0">
                <a:latin typeface="Carlito"/>
                <a:cs typeface="Carlito"/>
              </a:rPr>
              <a:t>on what they </a:t>
            </a:r>
            <a:r>
              <a:rPr sz="2000" spc="-10" dirty="0">
                <a:latin typeface="Carlito"/>
                <a:cs typeface="Carlito"/>
              </a:rPr>
              <a:t>are </a:t>
            </a:r>
            <a:r>
              <a:rPr sz="2000" spc="-5" dirty="0">
                <a:latin typeface="Carlito"/>
                <a:cs typeface="Carlito"/>
              </a:rPr>
              <a:t>viewing </a:t>
            </a:r>
            <a:r>
              <a:rPr sz="2000" dirty="0">
                <a:latin typeface="Carlito"/>
                <a:cs typeface="Carlito"/>
              </a:rPr>
              <a:t>and </a:t>
            </a:r>
            <a:r>
              <a:rPr sz="2000" spc="-5" dirty="0">
                <a:latin typeface="Carlito"/>
                <a:cs typeface="Carlito"/>
              </a:rPr>
              <a:t>how they </a:t>
            </a:r>
            <a:r>
              <a:rPr sz="2000" spc="-10" dirty="0">
                <a:latin typeface="Carlito"/>
                <a:cs typeface="Carlito"/>
              </a:rPr>
              <a:t>are </a:t>
            </a:r>
            <a:r>
              <a:rPr sz="2000" spc="-5" dirty="0">
                <a:latin typeface="Carlito"/>
                <a:cs typeface="Carlito"/>
              </a:rPr>
              <a:t>using</a:t>
            </a:r>
            <a:r>
              <a:rPr sz="2000" spc="-15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them.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9DE3473-34FB-8AAD-4020-B852B640EEAD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16405"/>
            <a:ext cx="7682865" cy="3450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List any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5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websites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of the Indian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government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which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provide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enabled</a:t>
            </a:r>
            <a:endParaRPr sz="20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15"/>
              </a:spcBef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services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r>
              <a:rPr sz="20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people</a:t>
            </a:r>
            <a:endParaRPr sz="200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spcBef>
                <a:spcPts val="54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a)</a:t>
            </a:r>
            <a:r>
              <a:rPr sz="20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https://</a:t>
            </a:r>
            <a:r>
              <a:rPr sz="2000" b="1" spc="-10" dirty="0">
                <a:solidFill>
                  <a:srgbClr val="212121"/>
                </a:solidFill>
                <a:latin typeface="Arial"/>
                <a:cs typeface="Arial"/>
              </a:rPr>
              <a:t>uidai.gov.in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b)</a:t>
            </a:r>
            <a:r>
              <a:rPr sz="20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https:/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  <a:hlinkClick r:id="rId2"/>
              </a:rPr>
              <a:t>/www.indiapost.go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v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  <a:hlinkClick r:id="rId2"/>
              </a:rPr>
              <a:t>.in.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c)</a:t>
            </a:r>
            <a:r>
              <a:rPr sz="20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https://portal1.passportindia.gov.in.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d)</a:t>
            </a:r>
            <a:r>
              <a:rPr sz="20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https:/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  <a:hlinkClick r:id="rId3"/>
              </a:rPr>
              <a:t>/www.epfindia.go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v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  <a:hlinkClick r:id="rId3"/>
              </a:rPr>
              <a:t>.in.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e)</a:t>
            </a:r>
            <a:r>
              <a:rPr sz="20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212121"/>
                </a:solidFill>
                <a:latin typeface="Arial"/>
                <a:cs typeface="Arial"/>
              </a:rPr>
              <a:t>https:/</a:t>
            </a:r>
            <a:r>
              <a:rPr sz="2000" spc="-5" dirty="0">
                <a:solidFill>
                  <a:srgbClr val="212121"/>
                </a:solidFill>
                <a:latin typeface="Arial"/>
                <a:cs typeface="Arial"/>
                <a:hlinkClick r:id="rId4"/>
              </a:rPr>
              <a:t>/www.irctc.co.in.</a:t>
            </a:r>
            <a:endParaRPr sz="2000">
              <a:latin typeface="Arial"/>
              <a:cs typeface="Arial"/>
            </a:endParaRPr>
          </a:p>
          <a:p>
            <a:pPr marL="355600" marR="231140" indent="-343535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a) </a:t>
            </a:r>
            <a:r>
              <a:rPr sz="2000" spc="-10" dirty="0">
                <a:solidFill>
                  <a:srgbClr val="212121"/>
                </a:solidFill>
                <a:latin typeface="Arial"/>
                <a:cs typeface="Arial"/>
              </a:rPr>
              <a:t>https://</a:t>
            </a:r>
            <a:r>
              <a:rPr sz="2000" b="1" spc="-10" dirty="0">
                <a:solidFill>
                  <a:srgbClr val="212121"/>
                </a:solidFill>
                <a:latin typeface="Arial"/>
                <a:cs typeface="Arial"/>
              </a:rPr>
              <a:t>uidai.gov.in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- Aadhaar website provides e-services</a:t>
            </a:r>
            <a:r>
              <a:rPr sz="2000" spc="-26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to  apply for new Aadhaar card, status of Aadhaar card, download  Aadhaar card or changes to Aadhaar</a:t>
            </a:r>
            <a:r>
              <a:rPr sz="2000" spc="-26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212121"/>
                </a:solidFill>
                <a:latin typeface="Arial"/>
                <a:cs typeface="Arial"/>
              </a:rPr>
              <a:t>card.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B2C4A00D-62DB-24F5-668B-6C670D5A1EF9}"/>
              </a:ext>
            </a:extLst>
          </p:cNvPr>
          <p:cNvSpPr/>
          <p:nvPr/>
        </p:nvSpPr>
        <p:spPr>
          <a:xfrm>
            <a:off x="7391400" y="152400"/>
            <a:ext cx="1578864" cy="7833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1212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704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Carlito</vt:lpstr>
      <vt:lpstr>Office Theme</vt:lpstr>
      <vt:lpstr>Introduction to IT-ITeS Industry</vt:lpstr>
      <vt:lpstr>Exercise Question Answer</vt:lpstr>
      <vt:lpstr>PowerPoint Presentation</vt:lpstr>
      <vt:lpstr>Advantages(pros) of ICT</vt:lpstr>
      <vt:lpstr>Disadvantages(cons) of ICT</vt:lpstr>
      <vt:lpstr>What precautions are required to ensure  that  ICT use is safe?</vt:lpstr>
      <vt:lpstr>PowerPoint Presentation</vt:lpstr>
      <vt:lpstr>or</vt:lpstr>
      <vt:lpstr>PowerPoint Presentation</vt:lpstr>
      <vt:lpstr>THANKING YOU ODM EDUCATIONAL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2</cp:revision>
  <dcterms:created xsi:type="dcterms:W3CDTF">2021-04-26T08:35:49Z</dcterms:created>
  <dcterms:modified xsi:type="dcterms:W3CDTF">2022-05-21T05:55:39Z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2021-04-26T00:00:00Z</vt:filetime>
  </property>
</Properties>
</file>